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C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4660"/>
  </p:normalViewPr>
  <p:slideViewPr>
    <p:cSldViewPr>
      <p:cViewPr varScale="1">
        <p:scale>
          <a:sx n="69" d="100"/>
          <a:sy n="69" d="100"/>
        </p:scale>
        <p:origin x="-141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28/06/2013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9295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28/06/2013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604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28/06/2013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266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28/06/2013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3491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28/06/2013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005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28/06/2013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9811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28/06/2013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9813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28/06/2013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419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28/06/2013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9557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28/06/2013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6790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28/06/2013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46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16FC7-031D-4552-A9A2-ECF6C345FBF4}" type="datetimeFigureOut">
              <a:rPr lang="pt-BR" smtClean="0"/>
              <a:t>28/06/2013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763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gif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>
                <a:lumMod val="88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-395801" y="-253380"/>
            <a:ext cx="9894365" cy="6346676"/>
            <a:chOff x="-395801" y="-253380"/>
            <a:chExt cx="9894365" cy="6346676"/>
          </a:xfrm>
        </p:grpSpPr>
        <p:pic>
          <p:nvPicPr>
            <p:cNvPr id="1059" name="Picture 35" descr="https://encrypted-tbn3.gstatic.com/images?q=tbn:ANd9GcRUMFj2dzSVJKHtFDE5gKbXVUvam3DCjB_brRDo5In-TOVBkW1iBH-N2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073023">
              <a:off x="596455" y="302271"/>
              <a:ext cx="2567794" cy="175575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  <p:pic>
          <p:nvPicPr>
            <p:cNvPr id="1061" name="Picture 37" descr="http://www.medeimagem.com.br/imgConteudo/conteudo_1_694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196" y="1274056"/>
              <a:ext cx="3765212" cy="278904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  <p:pic>
          <p:nvPicPr>
            <p:cNvPr id="1065" name="Picture 41" descr="http://www.imagesurvey.com.br/wp-content/uploads/2008/11/petscan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5924" y="-253380"/>
              <a:ext cx="4762500" cy="47625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  <p:pic>
          <p:nvPicPr>
            <p:cNvPr id="1063" name="Picture 39" descr="http://www.bibliomed.com.br/BancoImagens/Imagens/135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899735">
              <a:off x="1852294" y="1228596"/>
              <a:ext cx="3111731" cy="216783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  <p:pic>
          <p:nvPicPr>
            <p:cNvPr id="1055" name="Picture 31" descr="http://www.dcc.unicamp.br/~cpg/material-didatico/mo815/9802/curso/img105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9433" y="2473492"/>
              <a:ext cx="4352088" cy="141262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  <p:pic>
          <p:nvPicPr>
            <p:cNvPr id="1053" name="Picture 29" descr="http://www.correiodemocratico.com.br/wp-content/uploads/2011/09/Estimular-c%C3%A9rebro-com-eletricidade1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231" y="2148878"/>
              <a:ext cx="2360242" cy="23602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  <p:pic>
          <p:nvPicPr>
            <p:cNvPr id="1051" name="Picture 27" descr="http://us.123rf.com/400wm/400/400/trebuchet/trebuchet0804/trebuchet080400004/2815616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74157">
              <a:off x="3862915" y="1771012"/>
              <a:ext cx="2426281" cy="28884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  <p:pic>
          <p:nvPicPr>
            <p:cNvPr id="1045" name="Picture 21" descr="https://encrypted-tbn0.gstatic.com/images?q=tbn:ANd9GcTsvI5dRX6HfSTPikZUDbvfHCJmKsVquSp6sESIVuXKoQY-T-k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50231">
              <a:off x="-395801" y="1602360"/>
              <a:ext cx="1812383" cy="131621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  <p:pic>
          <p:nvPicPr>
            <p:cNvPr id="1043" name="Picture 19" descr="http://www.bibliomed.com.br/BancoImagens/Imagens/03.gif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9433" y="3408534"/>
              <a:ext cx="1728192" cy="129614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  <p:pic>
          <p:nvPicPr>
            <p:cNvPr id="1041" name="Picture 17" descr="http://1.bp.blogspot.com/_yBbn7eX4KiY/TQarcSJ1jUI/AAAAAAAAADY/UAKKsuGXOqs/s1600/Dedos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88532">
              <a:off x="5280476" y="3181102"/>
              <a:ext cx="1847770" cy="158816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  <p:pic>
          <p:nvPicPr>
            <p:cNvPr id="1037" name="Picture 13" descr="https://encrypted-tbn2.gstatic.com/images?q=tbn:ANd9GcSbcP15V5lLXRQcThbHB-i9JtAImIc0ioYRupAnYO_GE-KNYemH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47860">
              <a:off x="3247338" y="2886281"/>
              <a:ext cx="1407506" cy="162301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  <p:pic>
          <p:nvPicPr>
            <p:cNvPr id="1039" name="Picture 15" descr="http://blu.stb.s-msn.com/i/22/7F755EAA55C358AE4E59367F2F53B2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39560">
              <a:off x="6125955" y="622978"/>
              <a:ext cx="1307321" cy="156878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  <p:pic>
          <p:nvPicPr>
            <p:cNvPr id="1035" name="Picture 11" descr="http://www.messagetoeagle.com/images/gettallerinspace01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6802" y="3022802"/>
              <a:ext cx="2139022" cy="160808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  <p:pic>
          <p:nvPicPr>
            <p:cNvPr id="1033" name="Picture 9" descr="https://encrypted-tbn1.gstatic.com/images?q=tbn:ANd9GcSQobryor3stzNH5B1QDUXRo1IgJkq3l5_q9MJE_8gHUA3xNnUz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-164256"/>
              <a:ext cx="2914650" cy="157162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  <p:pic>
          <p:nvPicPr>
            <p:cNvPr id="1028" name="Picture 4" descr="http://www.carpal.eesc.usp.br/files/imagem1.bmp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9917">
              <a:off x="-132674" y="2772106"/>
              <a:ext cx="1359853" cy="178420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61509">
              <a:off x="7933705" y="420844"/>
              <a:ext cx="1564859" cy="1571845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  <p:pic>
          <p:nvPicPr>
            <p:cNvPr id="1026" name="Picture 2" descr="http://www.informaticamedica.org.br/informaticamedica/n0106/mrisagital-mark.jp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9944">
              <a:off x="-356411" y="234676"/>
              <a:ext cx="1562413" cy="164990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  <p:pic>
          <p:nvPicPr>
            <p:cNvPr id="1047" name="Picture 23" descr="https://encrypted-tbn0.gstatic.com/images?q=tbn:ANd9GcTpdbvhcVnZ6J_4etU9SxiVwG6TLAyQRnjK5esqKA5p2XSFyuk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47993">
              <a:off x="7830224" y="1920885"/>
              <a:ext cx="1601828" cy="125993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  <p:cxnSp>
          <p:nvCxnSpPr>
            <p:cNvPr id="40" name="Conector reto 39"/>
            <p:cNvCxnSpPr/>
            <p:nvPr/>
          </p:nvCxnSpPr>
          <p:spPr>
            <a:xfrm>
              <a:off x="323528" y="6093296"/>
              <a:ext cx="849461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Retângulo 3"/>
          <p:cNvSpPr/>
          <p:nvPr/>
        </p:nvSpPr>
        <p:spPr>
          <a:xfrm>
            <a:off x="-36512" y="4365105"/>
            <a:ext cx="9180512" cy="25426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01/12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27/06/2013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512" y="5651375"/>
            <a:ext cx="8712968" cy="441921"/>
          </a:xfrm>
        </p:spPr>
        <p:txBody>
          <a:bodyPr>
            <a:noAutofit/>
          </a:bodyPr>
          <a:lstStyle/>
          <a:p>
            <a:r>
              <a:rPr lang="pt-BR" sz="16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Alunos: Acácio </a:t>
            </a:r>
            <a:r>
              <a:rPr lang="pt-BR" sz="1600" dirty="0" err="1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Dondici</a:t>
            </a:r>
            <a:r>
              <a:rPr lang="pt-BR" sz="16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, </a:t>
            </a:r>
            <a:r>
              <a:rPr lang="pt-BR" sz="1600" dirty="0" err="1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Deivisson</a:t>
            </a:r>
            <a:r>
              <a:rPr lang="pt-BR" sz="16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Bruno, Henrique Silvestre, Pedro Lucas, Rodrigo Avelar</a:t>
            </a:r>
          </a:p>
        </p:txBody>
      </p:sp>
      <p:sp>
        <p:nvSpPr>
          <p:cNvPr id="37" name="Título 1"/>
          <p:cNvSpPr txBox="1">
            <a:spLocks/>
          </p:cNvSpPr>
          <p:nvPr/>
        </p:nvSpPr>
        <p:spPr>
          <a:xfrm>
            <a:off x="-36512" y="4509120"/>
            <a:ext cx="9180512" cy="7920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cap="small" dirty="0" err="1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cs typeface="Aparajita" pitchFamily="34" charset="0"/>
              </a:rPr>
              <a:t>Seminário</a:t>
            </a:r>
            <a:r>
              <a:rPr lang="en-US" sz="2800" b="1" cap="small" dirty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cs typeface="Aparajita" pitchFamily="34" charset="0"/>
              </a:rPr>
              <a:t> </a:t>
            </a:r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cs typeface="Aparajita" pitchFamily="34" charset="0"/>
              </a:rPr>
              <a:t>Sobre</a:t>
            </a:r>
            <a:r>
              <a:rPr lang="en-US" sz="2800" b="1" cap="small" dirty="0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cs typeface="Aparajita" pitchFamily="34" charset="0"/>
              </a:rPr>
              <a:t> </a:t>
            </a:r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cs typeface="Aparajita" pitchFamily="34" charset="0"/>
              </a:rPr>
              <a:t>Segmentação</a:t>
            </a:r>
            <a:r>
              <a:rPr lang="en-US" sz="2800" b="1" cap="small" dirty="0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cs typeface="Aparajita" pitchFamily="34" charset="0"/>
              </a:rPr>
              <a:t> de Imagens </a:t>
            </a:r>
            <a:r>
              <a:rPr lang="en-US" sz="2800" b="1" cap="small" dirty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cs typeface="Aparajita" pitchFamily="34" charset="0"/>
              </a:rPr>
              <a:t> </a:t>
            </a:r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cs typeface="Aparajita" pitchFamily="34" charset="0"/>
              </a:rPr>
              <a:t>Médicas</a:t>
            </a:r>
            <a:endParaRPr lang="pt-BR" sz="2800" dirty="0">
              <a:solidFill>
                <a:schemeClr val="accent6">
                  <a:lumMod val="75000"/>
                </a:schemeClr>
              </a:solidFill>
              <a:latin typeface="Aller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11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10/15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  <a:p>
            <a:pPr algn="ctr"/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619672" y="6021288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760868" y="996218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Aplicações</a:t>
            </a:r>
            <a:endParaRPr lang="en-US" sz="2800" b="1" cap="small" dirty="0">
              <a:solidFill>
                <a:schemeClr val="accent6">
                  <a:lumMod val="75000"/>
                </a:schemeClr>
              </a:solidFill>
              <a:latin typeface="Aller Light" pitchFamily="2" charset="0"/>
              <a:ea typeface="+mj-ea"/>
              <a:cs typeface="Aparajita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634854" y="1805915"/>
            <a:ext cx="750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Localização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de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Tumores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pic>
        <p:nvPicPr>
          <p:cNvPr id="8194" name="Picture 2" descr="http://ars.els-cdn.com/content/image/1-s2.0-S0925231213002956-gr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333" y="2631157"/>
            <a:ext cx="5675847" cy="274665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bg1"/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32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11/15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  <a:p>
            <a:pPr algn="ctr"/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619672" y="6021288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760868" y="996218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Aplicações</a:t>
            </a:r>
            <a:endParaRPr lang="en-US" sz="2800" b="1" cap="small" dirty="0">
              <a:solidFill>
                <a:schemeClr val="accent6">
                  <a:lumMod val="75000"/>
                </a:schemeClr>
              </a:solidFill>
              <a:latin typeface="Aller Light" pitchFamily="2" charset="0"/>
              <a:ea typeface="+mj-ea"/>
              <a:cs typeface="Aparajita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634854" y="1805915"/>
            <a:ext cx="750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Medir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volume de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tecido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pic>
        <p:nvPicPr>
          <p:cNvPr id="10242" name="Picture 2" descr="http://www.science.uva.nl/research/publications/1999/GeusebroekCytometry1999/Geusebroek199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117" y="2419118"/>
            <a:ext cx="5848350" cy="322897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bg1"/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59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12/15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619672" y="6021288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760868" y="996218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Aplicações</a:t>
            </a:r>
            <a:endParaRPr lang="en-US" sz="2800" b="1" cap="small" dirty="0">
              <a:solidFill>
                <a:schemeClr val="accent6">
                  <a:lumMod val="75000"/>
                </a:schemeClr>
              </a:solidFill>
              <a:latin typeface="Aller Light" pitchFamily="2" charset="0"/>
              <a:ea typeface="+mj-ea"/>
              <a:cs typeface="Aparajita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634854" y="1805915"/>
            <a:ext cx="750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Diagnósticos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333" y="2492896"/>
            <a:ext cx="5650642" cy="300275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bg1"/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96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13/15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619672" y="6021288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634854" y="734608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Problemass</a:t>
            </a:r>
            <a:endParaRPr lang="en-US" sz="2800" b="1" cap="small" dirty="0">
              <a:solidFill>
                <a:schemeClr val="accent6">
                  <a:lumMod val="75000"/>
                </a:schemeClr>
              </a:solidFill>
              <a:latin typeface="Aller Light" pitchFamily="2" charset="0"/>
              <a:ea typeface="+mj-ea"/>
              <a:cs typeface="Aparajita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634854" y="1988840"/>
            <a:ext cx="75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Ruidos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Baixo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Contraste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Ambiguidade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pic>
        <p:nvPicPr>
          <p:cNvPr id="12290" name="Picture 2" descr="http://i1.ytimg.com/vi/afyEirlrQsw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994" y="1870898"/>
            <a:ext cx="4572000" cy="340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bg1"/>
                </a:solidFill>
              </a:rPr>
              <a:t>Problemas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97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14/15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619672" y="6021288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539552" y="692696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Ferramentas</a:t>
            </a:r>
            <a:endParaRPr lang="en-US" sz="2800" b="1" cap="small" dirty="0">
              <a:solidFill>
                <a:schemeClr val="accent6">
                  <a:lumMod val="75000"/>
                </a:schemeClr>
              </a:solidFill>
              <a:latin typeface="Aller Light" pitchFamily="2" charset="0"/>
              <a:ea typeface="+mj-ea"/>
              <a:cs typeface="Aparajita" pitchFamily="34" charset="0"/>
            </a:endParaRPr>
          </a:p>
        </p:txBody>
      </p:sp>
      <p:pic>
        <p:nvPicPr>
          <p:cNvPr id="2" name="Graph_Cut_for_medical_image_segment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5140" y="1359932"/>
            <a:ext cx="5904655" cy="4182463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bg1"/>
                </a:solidFill>
              </a:rPr>
              <a:t>Ferramentas</a:t>
            </a:r>
            <a:endParaRPr lang="pt-B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82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15/15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28/06/2013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619672" y="6021288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539552" y="717121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Referências</a:t>
            </a:r>
            <a:endParaRPr lang="en-US" sz="2800" b="1" cap="small" dirty="0">
              <a:solidFill>
                <a:schemeClr val="accent6">
                  <a:lumMod val="75000"/>
                </a:schemeClr>
              </a:solidFill>
              <a:latin typeface="Aller Light" pitchFamily="2" charset="0"/>
              <a:ea typeface="+mj-ea"/>
              <a:cs typeface="Aparajita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611560" y="1559694"/>
            <a:ext cx="77559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/>
              <a:t>Pham</a:t>
            </a:r>
            <a:r>
              <a:rPr lang="en-US" sz="1600" dirty="0"/>
              <a:t>, </a:t>
            </a:r>
            <a:r>
              <a:rPr lang="en-US" sz="1600" dirty="0" err="1"/>
              <a:t>Dzung</a:t>
            </a:r>
            <a:r>
              <a:rPr lang="en-US" sz="1600" dirty="0"/>
              <a:t> L.; </a:t>
            </a:r>
            <a:r>
              <a:rPr lang="en-US" sz="1600" dirty="0" err="1"/>
              <a:t>Xu</a:t>
            </a:r>
            <a:r>
              <a:rPr lang="en-US" sz="1600" dirty="0"/>
              <a:t>, </a:t>
            </a:r>
            <a:r>
              <a:rPr lang="en-US" sz="1600" dirty="0" err="1"/>
              <a:t>Chenyang</a:t>
            </a:r>
            <a:r>
              <a:rPr lang="en-US" sz="1600" dirty="0"/>
              <a:t>; Prince, Jerry L. (2000). "Current Methods in Medical Image Segmentation". </a:t>
            </a:r>
            <a:r>
              <a:rPr lang="en-US" sz="1600" i="1" dirty="0"/>
              <a:t>Annual Review of Biomedical Engineering</a:t>
            </a:r>
            <a:r>
              <a:rPr lang="en-US" sz="1600" dirty="0"/>
              <a:t> </a:t>
            </a:r>
            <a:r>
              <a:rPr lang="en-US" sz="1600" b="1" dirty="0"/>
              <a:t>2</a:t>
            </a:r>
            <a:r>
              <a:rPr lang="en-US" sz="1600" dirty="0"/>
              <a:t>: 315–337</a:t>
            </a:r>
            <a:r>
              <a:rPr lang="en-US" sz="1600" dirty="0" smtClean="0"/>
              <a:t>.</a:t>
            </a:r>
          </a:p>
          <a:p>
            <a:pPr algn="just"/>
            <a:endParaRPr lang="en-US" sz="1600" dirty="0"/>
          </a:p>
          <a:p>
            <a:pPr algn="just"/>
            <a:endParaRPr lang="pt-BR" sz="1600" dirty="0"/>
          </a:p>
        </p:txBody>
      </p:sp>
      <p:sp>
        <p:nvSpPr>
          <p:cNvPr id="9" name="Retângulo 8"/>
          <p:cNvSpPr/>
          <p:nvPr/>
        </p:nvSpPr>
        <p:spPr>
          <a:xfrm>
            <a:off x="611560" y="2420888"/>
            <a:ext cx="74888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/>
              <a:t>Marchetti R.L. (1998), “Estudo clínico e </a:t>
            </a:r>
            <a:r>
              <a:rPr lang="pt-BR" sz="1600" dirty="0" smtClean="0"/>
              <a:t>de </a:t>
            </a:r>
            <a:r>
              <a:rPr lang="pt-BR" sz="1600" dirty="0" err="1" smtClean="0"/>
              <a:t>neuroimagem</a:t>
            </a:r>
            <a:r>
              <a:rPr lang="pt-BR" sz="1600" dirty="0" smtClean="0"/>
              <a:t> </a:t>
            </a:r>
            <a:r>
              <a:rPr lang="pt-BR" sz="1600" dirty="0"/>
              <a:t>das psicoses em epilepsia: </a:t>
            </a:r>
            <a:r>
              <a:rPr lang="pt-BR" sz="1600" dirty="0" smtClean="0"/>
              <a:t>contribuição </a:t>
            </a:r>
            <a:r>
              <a:rPr lang="pt-BR" sz="1600" dirty="0"/>
              <a:t>da morfometria das estruturas </a:t>
            </a:r>
            <a:r>
              <a:rPr lang="pt-BR" sz="1600" dirty="0" err="1" smtClean="0"/>
              <a:t>mesiais</a:t>
            </a:r>
            <a:r>
              <a:rPr lang="pt-BR" sz="1600" dirty="0"/>
              <a:t>”, </a:t>
            </a:r>
            <a:r>
              <a:rPr lang="pt-BR" sz="1600" dirty="0" smtClean="0"/>
              <a:t>Tese (Doutorado</a:t>
            </a:r>
            <a:r>
              <a:rPr lang="pt-BR" sz="1600" dirty="0"/>
              <a:t>), Faculdade de </a:t>
            </a:r>
            <a:r>
              <a:rPr lang="pt-BR" sz="1600" dirty="0" smtClean="0"/>
              <a:t>Medicina</a:t>
            </a:r>
            <a:r>
              <a:rPr lang="pt-BR" sz="1600" dirty="0"/>
              <a:t>, Universidade de São Paulo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32489" y="3501008"/>
            <a:ext cx="77048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Collins D.L., Peters T., Dai W. Evans A.C. </a:t>
            </a:r>
            <a:r>
              <a:rPr lang="en-US" sz="1600" dirty="0" smtClean="0"/>
              <a:t>(</a:t>
            </a:r>
            <a:r>
              <a:rPr lang="en-US" sz="1600" dirty="0"/>
              <a:t>1992), “Model </a:t>
            </a:r>
            <a:r>
              <a:rPr lang="en-US" sz="1600" dirty="0" smtClean="0"/>
              <a:t>based segmentation </a:t>
            </a:r>
            <a:r>
              <a:rPr lang="en-US" sz="1600" dirty="0"/>
              <a:t>of </a:t>
            </a:r>
            <a:r>
              <a:rPr lang="en-US" sz="1600" dirty="0" smtClean="0"/>
              <a:t>individual </a:t>
            </a:r>
            <a:r>
              <a:rPr lang="en-US" sz="1600" dirty="0"/>
              <a:t>brain structures from </a:t>
            </a:r>
            <a:r>
              <a:rPr lang="en-US" sz="1600" dirty="0" err="1"/>
              <a:t>mri</a:t>
            </a:r>
            <a:r>
              <a:rPr lang="en-US" sz="1600" dirty="0"/>
              <a:t> data”, </a:t>
            </a:r>
            <a:r>
              <a:rPr lang="en-US" sz="1600" dirty="0" smtClean="0"/>
              <a:t>Visualization </a:t>
            </a:r>
            <a:r>
              <a:rPr lang="en-US" sz="1600" dirty="0"/>
              <a:t>in Biomedical Computing, </a:t>
            </a:r>
            <a:r>
              <a:rPr lang="en-US" sz="1600" dirty="0" smtClean="0"/>
              <a:t>v.1808</a:t>
            </a:r>
            <a:r>
              <a:rPr lang="en-US" sz="1600" dirty="0"/>
              <a:t>, p.10-23 </a:t>
            </a:r>
            <a:endParaRPr lang="pt-BR" sz="16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94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02/15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  <a:p>
            <a:pPr algn="ctr"/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2051720" y="5589240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308508" y="3356992"/>
            <a:ext cx="655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ESTUDO DAS TÉCNICAS DE APRENDIZADO DE MÁQUINA COM FOCO EM DIAGNÓSTICOS CLÍNICOS</a:t>
            </a:r>
          </a:p>
        </p:txBody>
      </p:sp>
      <p:pic>
        <p:nvPicPr>
          <p:cNvPr id="21" name="Picture 4" descr="http://i1.r7.com/data/files/2C92/94A4/2CED/86E1/012D/03DC/120D/57F2/raio-x-pulmao-m-201012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908" y="764704"/>
            <a:ext cx="2971927" cy="223224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ângulo de cantos arredondados 21"/>
          <p:cNvSpPr/>
          <p:nvPr/>
        </p:nvSpPr>
        <p:spPr>
          <a:xfrm>
            <a:off x="2354838" y="4415758"/>
            <a:ext cx="1152128" cy="720080"/>
          </a:xfrm>
          <a:prstGeom prst="roundRect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Pré-Processamento</a:t>
            </a:r>
            <a:endParaRPr lang="pt-BR" sz="1100" dirty="0">
              <a:solidFill>
                <a:schemeClr val="tx1"/>
              </a:solidFill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>
            <a:off x="3506966" y="4739794"/>
            <a:ext cx="547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5214942" y="4739794"/>
            <a:ext cx="547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ângulo de cantos arredondados 24"/>
          <p:cNvSpPr/>
          <p:nvPr/>
        </p:nvSpPr>
        <p:spPr>
          <a:xfrm>
            <a:off x="4062814" y="4415758"/>
            <a:ext cx="1152128" cy="720080"/>
          </a:xfrm>
          <a:prstGeom prst="roundRect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Extração</a:t>
            </a:r>
            <a:r>
              <a:rPr lang="en-US" sz="1100" dirty="0" smtClean="0">
                <a:solidFill>
                  <a:schemeClr val="tx1"/>
                </a:solidFill>
              </a:rPr>
              <a:t> de </a:t>
            </a:r>
            <a:r>
              <a:rPr lang="en-US" sz="1100" dirty="0" err="1" smtClean="0">
                <a:solidFill>
                  <a:schemeClr val="tx1"/>
                </a:solidFill>
              </a:rPr>
              <a:t>Características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26" name="Retângulo de cantos arredondados 25"/>
          <p:cNvSpPr/>
          <p:nvPr/>
        </p:nvSpPr>
        <p:spPr>
          <a:xfrm>
            <a:off x="5753980" y="4415758"/>
            <a:ext cx="1152128" cy="720080"/>
          </a:xfrm>
          <a:prstGeom prst="roundRect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Classificador</a:t>
            </a:r>
            <a:endParaRPr lang="pt-BR" sz="1100" dirty="0">
              <a:solidFill>
                <a:schemeClr val="tx1"/>
              </a:solidFill>
            </a:endParaRPr>
          </a:p>
        </p:txBody>
      </p:sp>
      <p:cxnSp>
        <p:nvCxnSpPr>
          <p:cNvPr id="27" name="Conector de seta reta 26"/>
          <p:cNvCxnSpPr/>
          <p:nvPr/>
        </p:nvCxnSpPr>
        <p:spPr>
          <a:xfrm>
            <a:off x="6906108" y="4730608"/>
            <a:ext cx="547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ipse 27"/>
          <p:cNvSpPr/>
          <p:nvPr/>
        </p:nvSpPr>
        <p:spPr>
          <a:xfrm>
            <a:off x="7483194" y="4415758"/>
            <a:ext cx="756084" cy="720080"/>
          </a:xfrm>
          <a:prstGeom prst="ellipse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Classe</a:t>
            </a:r>
            <a:endParaRPr lang="pt-BR" sz="1100" dirty="0">
              <a:solidFill>
                <a:schemeClr val="tx1"/>
              </a:solidFill>
            </a:endParaRPr>
          </a:p>
        </p:txBody>
      </p:sp>
      <p:pic>
        <p:nvPicPr>
          <p:cNvPr id="1030" name="Picture 6" descr="http://www.ariovaldo.com.br/wp-content/uploads/2009/05/raio-x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02" y="4374232"/>
            <a:ext cx="768956" cy="8031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30"/>
          <p:cNvCxnSpPr/>
          <p:nvPr/>
        </p:nvCxnSpPr>
        <p:spPr>
          <a:xfrm>
            <a:off x="1807358" y="4730608"/>
            <a:ext cx="547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/>
          <p:cNvSpPr txBox="1"/>
          <p:nvPr/>
        </p:nvSpPr>
        <p:spPr>
          <a:xfrm>
            <a:off x="3828788" y="5711770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Segmentação</a:t>
            </a:r>
            <a:endParaRPr lang="pt-BR" sz="1600" b="1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sp>
        <p:nvSpPr>
          <p:cNvPr id="8" name="Seta para a direita 7"/>
          <p:cNvSpPr/>
          <p:nvPr/>
        </p:nvSpPr>
        <p:spPr>
          <a:xfrm rot="16200000">
            <a:off x="4481990" y="5355214"/>
            <a:ext cx="39604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03/15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  <a:p>
            <a:pPr algn="ctr"/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877493" y="5949280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677626" y="980728"/>
            <a:ext cx="76200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Segmentação de Imagens é o processo de particionar uma imagem digital em </a:t>
            </a:r>
            <a:r>
              <a:rPr lang="pt-B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multiplos</a:t>
            </a:r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segmentos,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ou, um conjunto de pixels, também conhecido como </a:t>
            </a:r>
            <a:r>
              <a:rPr lang="pt-B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superpixel</a:t>
            </a:r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e o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objetivo da segmentação é simplificar </a:t>
            </a:r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e/ou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alterar a representação de uma imagem em algo mais significativo e </a:t>
            </a:r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fácil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de analisar.</a:t>
            </a:r>
            <a:endParaRPr lang="pt-B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441" y="2304167"/>
            <a:ext cx="2025806" cy="2645951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109" y="2285278"/>
            <a:ext cx="2029781" cy="2651142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09" y="2281017"/>
            <a:ext cx="2025806" cy="264595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423009" y="4968672"/>
            <a:ext cx="20258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Imagen</a:t>
            </a:r>
            <a:r>
              <a:rPr lang="pt-B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Original</a:t>
            </a:r>
            <a:endParaRPr lang="pt-BR" sz="1400" dirty="0"/>
          </a:p>
        </p:txBody>
      </p:sp>
      <p:sp>
        <p:nvSpPr>
          <p:cNvPr id="17" name="Retângulo 16"/>
          <p:cNvSpPr/>
          <p:nvPr/>
        </p:nvSpPr>
        <p:spPr>
          <a:xfrm>
            <a:off x="3275856" y="4968672"/>
            <a:ext cx="259228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Segmentação utilizando </a:t>
            </a:r>
            <a:r>
              <a:rPr lang="pt-BR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deteção</a:t>
            </a:r>
            <a:r>
              <a:rPr lang="pt-B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de bordas.</a:t>
            </a:r>
            <a:endParaRPr lang="pt-BR" sz="1300" dirty="0"/>
          </a:p>
        </p:txBody>
      </p:sp>
      <p:sp>
        <p:nvSpPr>
          <p:cNvPr id="19" name="Retângulo 18"/>
          <p:cNvSpPr/>
          <p:nvPr/>
        </p:nvSpPr>
        <p:spPr>
          <a:xfrm>
            <a:off x="6655441" y="5014839"/>
            <a:ext cx="202580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Segmentação</a:t>
            </a:r>
            <a:r>
              <a:rPr 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utilizando</a:t>
            </a:r>
            <a:r>
              <a:rPr 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</a:p>
          <a:p>
            <a:pPr algn="ctr"/>
            <a:r>
              <a:rPr 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Limiarização</a:t>
            </a:r>
            <a:r>
              <a:rPr 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140</a:t>
            </a:r>
            <a:endParaRPr lang="pt-BR" sz="1300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>
                <a:solidFill>
                  <a:schemeClr val="bg1"/>
                </a:solidFill>
              </a:rPr>
              <a:t>Fundamentos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Teóricos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75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04/15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  <a:p>
            <a:pPr algn="ctr"/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619672" y="6021288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825056" y="1628800"/>
            <a:ext cx="7620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Na Segmentação de Imagens médicas, os segmentos ou conjunto de pixels, podem corresponder a diferentes classes de tecido, órgãos, patologias, ou outras estruturas biológicas relevantes</a:t>
            </a:r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.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760868" y="996218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Segmentação</a:t>
            </a:r>
            <a:r>
              <a:rPr lang="en-US" sz="2800" b="1" cap="small" dirty="0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 de Imagens </a:t>
            </a:r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Médicas</a:t>
            </a:r>
            <a:endParaRPr lang="en-US" sz="2800" b="1" cap="small" dirty="0">
              <a:solidFill>
                <a:schemeClr val="accent6">
                  <a:lumMod val="75000"/>
                </a:schemeClr>
              </a:solidFill>
              <a:latin typeface="Aller Light" pitchFamily="2" charset="0"/>
              <a:ea typeface="+mj-ea"/>
              <a:cs typeface="Aparajita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85" y="2708920"/>
            <a:ext cx="3971537" cy="3119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>
                <a:solidFill>
                  <a:schemeClr val="bg1"/>
                </a:solidFill>
              </a:rPr>
              <a:t>Fundamentos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Teóricos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17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05/15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  <a:p>
            <a:pPr algn="ctr"/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619672" y="6021288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760868" y="996218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Limiarização</a:t>
            </a:r>
            <a:endParaRPr lang="en-US" sz="2800" b="1" cap="small" dirty="0">
              <a:solidFill>
                <a:schemeClr val="accent6">
                  <a:lumMod val="75000"/>
                </a:schemeClr>
              </a:solidFill>
              <a:latin typeface="Aller Light" pitchFamily="2" charset="0"/>
              <a:ea typeface="+mj-ea"/>
              <a:cs typeface="Aparajita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46479" y="1833139"/>
            <a:ext cx="7411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Este </a:t>
            </a:r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método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é baseado em um valor de 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limiarização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para transformar uma imagem em escala de cinza em uma imagem </a:t>
            </a:r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binaria.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2996952"/>
            <a:ext cx="2426867" cy="1822593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811" y="2996951"/>
            <a:ext cx="2426867" cy="1822593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706" y="2996952"/>
            <a:ext cx="2426868" cy="1822594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tângulo 2"/>
          <p:cNvSpPr/>
          <p:nvPr/>
        </p:nvSpPr>
        <p:spPr>
          <a:xfrm>
            <a:off x="1265515" y="4819546"/>
            <a:ext cx="15468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Limiarização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100</a:t>
            </a:r>
            <a:endParaRPr lang="pt-BR" sz="1400" dirty="0"/>
          </a:p>
        </p:txBody>
      </p:sp>
      <p:sp>
        <p:nvSpPr>
          <p:cNvPr id="19" name="Retângulo 18"/>
          <p:cNvSpPr/>
          <p:nvPr/>
        </p:nvSpPr>
        <p:spPr>
          <a:xfrm>
            <a:off x="3614237" y="4818057"/>
            <a:ext cx="15468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Limiarização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130</a:t>
            </a:r>
            <a:endParaRPr lang="pt-BR" sz="1400" dirty="0"/>
          </a:p>
        </p:txBody>
      </p:sp>
      <p:sp>
        <p:nvSpPr>
          <p:cNvPr id="20" name="Retângulo 19"/>
          <p:cNvSpPr/>
          <p:nvPr/>
        </p:nvSpPr>
        <p:spPr>
          <a:xfrm>
            <a:off x="6020723" y="4818056"/>
            <a:ext cx="15468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Limiarização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150</a:t>
            </a:r>
            <a:endParaRPr lang="pt-BR" sz="1400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bg1"/>
                </a:solidFill>
              </a:rPr>
              <a:t>Técnicas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33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06/15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  <a:p>
            <a:pPr algn="ctr"/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619672" y="6021288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760868" y="996218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Algoritmo</a:t>
            </a:r>
            <a:r>
              <a:rPr lang="en-US" sz="2800" b="1" cap="small" dirty="0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 K-means</a:t>
            </a:r>
            <a:endParaRPr lang="en-US" sz="2800" b="1" cap="small" dirty="0">
              <a:solidFill>
                <a:schemeClr val="accent6">
                  <a:lumMod val="75000"/>
                </a:schemeClr>
              </a:solidFill>
              <a:latin typeface="Aller Light" pitchFamily="2" charset="0"/>
              <a:ea typeface="+mj-ea"/>
              <a:cs typeface="Aparajita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46479" y="1809769"/>
            <a:ext cx="74115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 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Esse método de </a:t>
            </a:r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”</a:t>
            </a:r>
            <a:r>
              <a:rPr lang="pt-B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Clustering</a:t>
            </a:r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” tem o objetivo de particionar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 n </a:t>
            </a:r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observações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dentre k clusters onde cada observação pertence ao cluster mais próximo da </a:t>
            </a:r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média.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5035446" y="4757527"/>
            <a:ext cx="16572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Imagem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Original</a:t>
            </a:r>
            <a:endParaRPr lang="pt-BR" sz="1400" dirty="0"/>
          </a:p>
        </p:txBody>
      </p:sp>
      <p:sp>
        <p:nvSpPr>
          <p:cNvPr id="20" name="Retângulo 19"/>
          <p:cNvSpPr/>
          <p:nvPr/>
        </p:nvSpPr>
        <p:spPr>
          <a:xfrm>
            <a:off x="7137042" y="4740346"/>
            <a:ext cx="17084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Depois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do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algoritmo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K-means</a:t>
            </a:r>
            <a:endParaRPr lang="pt-BR" sz="1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46" y="2571428"/>
            <a:ext cx="3810000" cy="21463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 descr="C:\Users\Henrique\Desktop\Untitled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326" y="3356992"/>
            <a:ext cx="2833923" cy="83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205020" y="4047849"/>
            <a:ext cx="48245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Onde: </a:t>
            </a:r>
          </a:p>
          <a:p>
            <a:r>
              <a:rPr lang="pt-BR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k </a:t>
            </a:r>
            <a:r>
              <a:rPr lang="pt-B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é o </a:t>
            </a:r>
            <a:r>
              <a:rPr lang="pt-BR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número de </a:t>
            </a:r>
            <a:r>
              <a:rPr lang="pt-B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clusters avaliados (espaço definido por </a:t>
            </a:r>
            <a:r>
              <a:rPr lang="pt-BR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Sk</a:t>
            </a:r>
            <a:r>
              <a:rPr lang="pt-B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)</a:t>
            </a:r>
          </a:p>
          <a:p>
            <a:r>
              <a:rPr lang="pt-BR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xj</a:t>
            </a:r>
            <a:r>
              <a:rPr lang="pt-B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é o </a:t>
            </a:r>
            <a:r>
              <a:rPr lang="pt-BR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padrão </a:t>
            </a:r>
            <a:r>
              <a:rPr lang="pt-B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j avaliado em </a:t>
            </a:r>
            <a:r>
              <a:rPr lang="pt-BR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relação </a:t>
            </a:r>
            <a:r>
              <a:rPr lang="pt-B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ao centroide </a:t>
            </a:r>
            <a:r>
              <a:rPr lang="pt-BR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ck</a:t>
            </a:r>
            <a:endParaRPr lang="pt-BR" sz="1400" i="1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  <a:p>
            <a:r>
              <a:rPr lang="pt-B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d²(</a:t>
            </a:r>
            <a:r>
              <a:rPr lang="pt-BR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xj,ck</a:t>
            </a:r>
            <a:r>
              <a:rPr lang="pt-B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) é a distancia entre o </a:t>
            </a:r>
            <a:r>
              <a:rPr lang="pt-BR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padrão </a:t>
            </a:r>
            <a:r>
              <a:rPr lang="pt-BR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xj</a:t>
            </a:r>
            <a:r>
              <a:rPr lang="pt-B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e o centroide </a:t>
            </a:r>
            <a:r>
              <a:rPr lang="pt-BR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ck</a:t>
            </a:r>
            <a:endParaRPr lang="pt-BR" sz="1400" i="1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bg1"/>
                </a:solidFill>
              </a:rPr>
              <a:t>Técnicas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79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07/15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  <a:p>
            <a:pPr algn="ctr"/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619672" y="6021288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760868" y="996218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Histograma</a:t>
            </a:r>
            <a:endParaRPr lang="en-US" sz="2800" b="1" cap="small" dirty="0">
              <a:solidFill>
                <a:schemeClr val="accent6">
                  <a:lumMod val="75000"/>
                </a:schemeClr>
              </a:solidFill>
              <a:latin typeface="Aller Light" pitchFamily="2" charset="0"/>
              <a:ea typeface="+mj-ea"/>
              <a:cs typeface="Aparajita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60868" y="157130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O histograma é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uma técnica estatística de segmentação que representa um pixel contra a </a:t>
            </a:r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frequência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de </a:t>
            </a:r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ocorrência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do valor deste pixel em uma </a:t>
            </a:r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imagem.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68" y="3347524"/>
            <a:ext cx="2510611" cy="253631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417314"/>
            <a:ext cx="3292778" cy="3062284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303" y="3789040"/>
            <a:ext cx="2230857" cy="2132074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CaixaDeTexto 21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bg1"/>
                </a:solidFill>
              </a:rPr>
              <a:t>Técnicas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03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08/15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  <a:p>
            <a:pPr algn="ctr"/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619672" y="6021288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760868" y="996218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Detecção</a:t>
            </a:r>
            <a:r>
              <a:rPr lang="en-US" sz="2800" b="1" cap="small" dirty="0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 de </a:t>
            </a:r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Borda</a:t>
            </a:r>
            <a:endParaRPr lang="en-US" sz="2800" b="1" cap="small" dirty="0">
              <a:solidFill>
                <a:schemeClr val="accent6">
                  <a:lumMod val="75000"/>
                </a:schemeClr>
              </a:solidFill>
              <a:latin typeface="Aller Light" pitchFamily="2" charset="0"/>
              <a:ea typeface="+mj-ea"/>
              <a:cs typeface="Aparajita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84118" y="1844824"/>
            <a:ext cx="67634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Detecção de borda é uma técnica de processamento de imagem e visão computacional para determinar pontos de uma imagem digital em que a intensidade luminosa muda repentinamente. </a:t>
            </a:r>
          </a:p>
        </p:txBody>
      </p:sp>
      <p:pic>
        <p:nvPicPr>
          <p:cNvPr id="7170" name="Picture 2" descr="http://openi.nlm.nih.gov/imgs/rescaled240/2916208_TOMINFOJ-4-50_F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86" y="3368131"/>
            <a:ext cx="2286000" cy="151447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www.brl.uiuc.edu/Projects/Edge/edge4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321" y="3228596"/>
            <a:ext cx="2391395" cy="179354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059" y="2949525"/>
            <a:ext cx="2098935" cy="2585004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CaixaDeTexto 22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bg1"/>
                </a:solidFill>
              </a:rPr>
              <a:t>Técnicas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76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09/15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  <a:p>
            <a:pPr algn="ctr"/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619672" y="6021288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785129" y="3356992"/>
            <a:ext cx="48443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Segmentação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baseada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em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compressao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Segmentação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de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Regiões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Crescentes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Segmentação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baseada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em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Modelo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Segmentação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Multi-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escalar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760868" y="996218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Outras</a:t>
            </a:r>
            <a:r>
              <a:rPr lang="en-US" sz="2800" b="1" cap="small" dirty="0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 </a:t>
            </a:r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Técnicas</a:t>
            </a:r>
            <a:r>
              <a:rPr lang="en-US" sz="2800" b="1" cap="small" dirty="0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 de </a:t>
            </a:r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Segmentação</a:t>
            </a:r>
            <a:endParaRPr lang="en-US" sz="2800" b="1" cap="small" dirty="0">
              <a:solidFill>
                <a:schemeClr val="accent6">
                  <a:lumMod val="75000"/>
                </a:schemeClr>
              </a:solidFill>
              <a:latin typeface="Aller Light" pitchFamily="2" charset="0"/>
              <a:ea typeface="+mj-ea"/>
              <a:cs typeface="Aparajita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768361" y="1975192"/>
            <a:ext cx="75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A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área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de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segmentação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de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imagens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médicas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esta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em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constante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evolução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e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existem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diversas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outras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técnicas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que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estão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sendo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estudadas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,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dentre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elas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podemos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citar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algumas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abaixo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: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bg1"/>
                </a:solidFill>
              </a:rPr>
              <a:t>Técnicas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51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790</Words>
  <Application>Microsoft Office PowerPoint</Application>
  <PresentationFormat>Apresentação na tela (4:3)</PresentationFormat>
  <Paragraphs>128</Paragraphs>
  <Slides>15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6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Estudo das Técnicas de Aprendizado de Máquina com Foco em Diagnósticos Clínicos</dc:title>
  <dc:creator>Henrique</dc:creator>
  <cp:lastModifiedBy>Henrique</cp:lastModifiedBy>
  <cp:revision>57</cp:revision>
  <dcterms:created xsi:type="dcterms:W3CDTF">2013-05-11T16:59:52Z</dcterms:created>
  <dcterms:modified xsi:type="dcterms:W3CDTF">2013-06-28T04:47:03Z</dcterms:modified>
</cp:coreProperties>
</file>